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lveticish" charset="1" panose="020B0604020202020204"/>
      <p:regular r:id="rId10"/>
    </p:embeddedFont>
    <p:embeddedFont>
      <p:font typeface="Helveticish Bold" charset="1" panose="020B0704020202020204"/>
      <p:regular r:id="rId11"/>
    </p:embeddedFont>
    <p:embeddedFont>
      <p:font typeface="Helveticish Italics" charset="1" panose="020B0604020202090204"/>
      <p:regular r:id="rId12"/>
    </p:embeddedFont>
    <p:embeddedFont>
      <p:font typeface="Helveticish Bold Italics" charset="1" panose="020B0704020202090204"/>
      <p:regular r:id="rId13"/>
    </p:embeddedFont>
    <p:embeddedFont>
      <p:font typeface="IBM Plex Sans" charset="1" panose="020B0503050203000203"/>
      <p:regular r:id="rId14"/>
    </p:embeddedFont>
    <p:embeddedFont>
      <p:font typeface="IBM Plex Sans Bold" charset="1" panose="020B0803050203000203"/>
      <p:regular r:id="rId15"/>
    </p:embeddedFont>
    <p:embeddedFont>
      <p:font typeface="IBM Plex Sans Italics" charset="1" panose="020B0503050203000203"/>
      <p:regular r:id="rId16"/>
    </p:embeddedFont>
    <p:embeddedFont>
      <p:font typeface="IBM Plex Sans Bold Italics" charset="1" panose="020B0803050203000203"/>
      <p:regular r:id="rId17"/>
    </p:embeddedFont>
    <p:embeddedFont>
      <p:font typeface="IBM Plex Sans Thin" charset="1" panose="020B0203050203000203"/>
      <p:regular r:id="rId18"/>
    </p:embeddedFont>
    <p:embeddedFont>
      <p:font typeface="IBM Plex Sans Thin Italics" charset="1" panose="020B0203050203000203"/>
      <p:regular r:id="rId19"/>
    </p:embeddedFont>
    <p:embeddedFont>
      <p:font typeface="IBM Plex Sans Medium" charset="1" panose="020B0603050203000203"/>
      <p:regular r:id="rId20"/>
    </p:embeddedFont>
    <p:embeddedFont>
      <p:font typeface="IBM Plex Sans Medium Italics" charset="1" panose="020B0603050203000203"/>
      <p:regular r:id="rId21"/>
    </p:embeddedFont>
    <p:embeddedFont>
      <p:font typeface="IBM Plex Sans Condensed" charset="1" panose="020B0506050203000203"/>
      <p:regular r:id="rId22"/>
    </p:embeddedFont>
    <p:embeddedFont>
      <p:font typeface="IBM Plex Sans Condensed Bold" charset="1" panose="020B0806050203000203"/>
      <p:regular r:id="rId23"/>
    </p:embeddedFont>
    <p:embeddedFont>
      <p:font typeface="IBM Plex Sans Condensed Italics" charset="1" panose="020B0506050203000203"/>
      <p:regular r:id="rId24"/>
    </p:embeddedFont>
    <p:embeddedFont>
      <p:font typeface="IBM Plex Sans Condensed Bold Italics" charset="1" panose="020B0806050203000203"/>
      <p:regular r:id="rId25"/>
    </p:embeddedFont>
    <p:embeddedFont>
      <p:font typeface="IBM Plex Sans Condensed Thin" charset="1" panose="020B0206050203000203"/>
      <p:regular r:id="rId26"/>
    </p:embeddedFont>
    <p:embeddedFont>
      <p:font typeface="IBM Plex Sans Condensed Thin Italics" charset="1" panose="020B0206050203000203"/>
      <p:regular r:id="rId27"/>
    </p:embeddedFont>
    <p:embeddedFont>
      <p:font typeface="IBM Plex Sans Condensed Medium" charset="1" panose="020B0606050203000203"/>
      <p:regular r:id="rId28"/>
    </p:embeddedFont>
    <p:embeddedFont>
      <p:font typeface="IBM Plex Sans Condensed Medium Italics" charset="1" panose="020B0606050203000203"/>
      <p:regular r:id="rId29"/>
    </p:embeddedFont>
    <p:embeddedFont>
      <p:font typeface="HK Grotesk" charset="1" panose="00000500000000000000"/>
      <p:regular r:id="rId30"/>
    </p:embeddedFont>
    <p:embeddedFont>
      <p:font typeface="HK Grotesk Bold" charset="1" panose="00000800000000000000"/>
      <p:regular r:id="rId31"/>
    </p:embeddedFont>
    <p:embeddedFont>
      <p:font typeface="HK Grotesk Italics" charset="1" panose="00000500000000000000"/>
      <p:regular r:id="rId32"/>
    </p:embeddedFont>
    <p:embeddedFont>
      <p:font typeface="HK Grotesk Bold Italics" charset="1" panose="00000800000000000000"/>
      <p:regular r:id="rId33"/>
    </p:embeddedFont>
    <p:embeddedFont>
      <p:font typeface="HK Grotesk Light" charset="1" panose="00000400000000000000"/>
      <p:regular r:id="rId34"/>
    </p:embeddedFont>
    <p:embeddedFont>
      <p:font typeface="HK Grotesk Light Italics" charset="1" panose="00000400000000000000"/>
      <p:regular r:id="rId35"/>
    </p:embeddedFont>
    <p:embeddedFont>
      <p:font typeface="HK Grotesk Medium" charset="1" panose="00000600000000000000"/>
      <p:regular r:id="rId36"/>
    </p:embeddedFont>
    <p:embeddedFont>
      <p:font typeface="HK Grotesk Medium Italics" charset="1" panose="00000600000000000000"/>
      <p:regular r:id="rId37"/>
    </p:embeddedFont>
    <p:embeddedFont>
      <p:font typeface="HK Grotesk Semi-Bold" charset="1" panose="00000700000000000000"/>
      <p:regular r:id="rId38"/>
    </p:embeddedFont>
    <p:embeddedFont>
      <p:font typeface="HK Grotesk Semi-Bold Italics" charset="1" panose="000007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46" Target="slides/slide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trendsights.ai/free_demo.html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https://trendsights.ai/free_demo.html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trendsights.ai/free_demo.html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24384000" cy="13716000"/>
            <a:chOff x="0" y="0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512000" cy="18288000"/>
            </a:xfrm>
            <a:custGeom>
              <a:avLst/>
              <a:gdLst/>
              <a:ahLst/>
              <a:cxnLst/>
              <a:rect r="r" b="b" t="t" l="l"/>
              <a:pathLst>
                <a:path h="18288000" w="32512000">
                  <a:moveTo>
                    <a:pt x="0" y="0"/>
                  </a:moveTo>
                  <a:lnTo>
                    <a:pt x="32512000" y="0"/>
                  </a:lnTo>
                  <a:lnTo>
                    <a:pt x="32512000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189122" y="4739973"/>
            <a:ext cx="18005803" cy="4574743"/>
            <a:chOff x="0" y="0"/>
            <a:chExt cx="24007737" cy="6099658"/>
          </a:xfrm>
        </p:grpSpPr>
        <p:sp>
          <p:nvSpPr>
            <p:cNvPr name="Freeform 5" id="5">
              <a:hlinkClick r:id="rId3" tooltip="https://trendsights.ai/free_demo.html"/>
            </p:cNvPr>
            <p:cNvSpPr/>
            <p:nvPr/>
          </p:nvSpPr>
          <p:spPr>
            <a:xfrm flipH="false" flipV="false" rot="0">
              <a:off x="0" y="0"/>
              <a:ext cx="24007699" cy="6099683"/>
            </a:xfrm>
            <a:custGeom>
              <a:avLst/>
              <a:gdLst/>
              <a:ahLst/>
              <a:cxnLst/>
              <a:rect r="r" b="b" t="t" l="l"/>
              <a:pathLst>
                <a:path h="6099683" w="24007699">
                  <a:moveTo>
                    <a:pt x="0" y="0"/>
                  </a:moveTo>
                  <a:lnTo>
                    <a:pt x="0" y="6099683"/>
                  </a:lnTo>
                  <a:lnTo>
                    <a:pt x="24007699" y="6099683"/>
                  </a:lnTo>
                  <a:lnTo>
                    <a:pt x="24007699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88003" y="12686367"/>
            <a:ext cx="2001879" cy="508616"/>
            <a:chOff x="0" y="0"/>
            <a:chExt cx="2669172" cy="678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69159" cy="678180"/>
            </a:xfrm>
            <a:custGeom>
              <a:avLst/>
              <a:gdLst/>
              <a:ahLst/>
              <a:cxnLst/>
              <a:rect r="r" b="b" t="t" l="l"/>
              <a:pathLst>
                <a:path h="678180" w="2669159">
                  <a:moveTo>
                    <a:pt x="0" y="0"/>
                  </a:moveTo>
                  <a:lnTo>
                    <a:pt x="0" y="678180"/>
                  </a:lnTo>
                  <a:lnTo>
                    <a:pt x="2669159" y="678180"/>
                  </a:lnTo>
                  <a:lnTo>
                    <a:pt x="2669159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3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3104345" y="6709524"/>
            <a:ext cx="535286" cy="635613"/>
            <a:chOff x="0" y="0"/>
            <a:chExt cx="535280" cy="6356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42646" y="63500"/>
              <a:ext cx="35560" cy="508635"/>
            </a:xfrm>
            <a:custGeom>
              <a:avLst/>
              <a:gdLst/>
              <a:ahLst/>
              <a:cxnLst/>
              <a:rect r="r" b="b" t="t" l="l"/>
              <a:pathLst>
                <a:path h="508635" w="35560">
                  <a:moveTo>
                    <a:pt x="17399" y="0"/>
                  </a:moveTo>
                  <a:cubicBezTo>
                    <a:pt x="7747" y="127"/>
                    <a:pt x="0" y="8128"/>
                    <a:pt x="0" y="17780"/>
                  </a:cubicBezTo>
                  <a:lnTo>
                    <a:pt x="0" y="490855"/>
                  </a:lnTo>
                  <a:cubicBezTo>
                    <a:pt x="0" y="500634"/>
                    <a:pt x="8001" y="508635"/>
                    <a:pt x="17780" y="508635"/>
                  </a:cubicBezTo>
                  <a:cubicBezTo>
                    <a:pt x="27559" y="508635"/>
                    <a:pt x="35560" y="500634"/>
                    <a:pt x="35560" y="490855"/>
                  </a:cubicBezTo>
                  <a:lnTo>
                    <a:pt x="35560" y="17780"/>
                  </a:lnTo>
                  <a:cubicBezTo>
                    <a:pt x="35560" y="8128"/>
                    <a:pt x="27813" y="127"/>
                    <a:pt x="18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36245" y="240919"/>
              <a:ext cx="35560" cy="154813"/>
            </a:xfrm>
            <a:custGeom>
              <a:avLst/>
              <a:gdLst/>
              <a:ahLst/>
              <a:cxnLst/>
              <a:rect r="r" b="b" t="t" l="l"/>
              <a:pathLst>
                <a:path h="154813" w="35560">
                  <a:moveTo>
                    <a:pt x="17780" y="0"/>
                  </a:moveTo>
                  <a:cubicBezTo>
                    <a:pt x="8001" y="0"/>
                    <a:pt x="0" y="8001"/>
                    <a:pt x="0" y="17780"/>
                  </a:cubicBezTo>
                  <a:lnTo>
                    <a:pt x="0" y="137033"/>
                  </a:lnTo>
                  <a:cubicBezTo>
                    <a:pt x="0" y="146812"/>
                    <a:pt x="8001" y="154813"/>
                    <a:pt x="17780" y="154813"/>
                  </a:cubicBezTo>
                  <a:cubicBezTo>
                    <a:pt x="27178" y="154813"/>
                    <a:pt x="34925" y="147447"/>
                    <a:pt x="35560" y="138176"/>
                  </a:cubicBezTo>
                  <a:lnTo>
                    <a:pt x="35560" y="16764"/>
                  </a:lnTo>
                  <a:lnTo>
                    <a:pt x="35560" y="16764"/>
                  </a:lnTo>
                  <a:cubicBezTo>
                    <a:pt x="35052" y="7493"/>
                    <a:pt x="27305" y="127"/>
                    <a:pt x="17780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50825" y="189484"/>
              <a:ext cx="35560" cy="254381"/>
            </a:xfrm>
            <a:custGeom>
              <a:avLst/>
              <a:gdLst/>
              <a:ahLst/>
              <a:cxnLst/>
              <a:rect r="r" b="b" t="t" l="l"/>
              <a:pathLst>
                <a:path h="254381" w="35560">
                  <a:moveTo>
                    <a:pt x="35560" y="17780"/>
                  </a:moveTo>
                  <a:lnTo>
                    <a:pt x="35560" y="236601"/>
                  </a:lnTo>
                  <a:cubicBezTo>
                    <a:pt x="35560" y="246380"/>
                    <a:pt x="27559" y="254381"/>
                    <a:pt x="17780" y="254381"/>
                  </a:cubicBezTo>
                  <a:cubicBezTo>
                    <a:pt x="8001" y="254381"/>
                    <a:pt x="0" y="246380"/>
                    <a:pt x="0" y="236601"/>
                  </a:cubicBezTo>
                  <a:lnTo>
                    <a:pt x="0" y="17780"/>
                  </a:lnTo>
                  <a:cubicBezTo>
                    <a:pt x="0" y="8001"/>
                    <a:pt x="8001" y="0"/>
                    <a:pt x="17780" y="0"/>
                  </a:cubicBezTo>
                  <a:cubicBezTo>
                    <a:pt x="27559" y="0"/>
                    <a:pt x="35560" y="8001"/>
                    <a:pt x="35560" y="177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5321" y="140970"/>
              <a:ext cx="35560" cy="346964"/>
            </a:xfrm>
            <a:custGeom>
              <a:avLst/>
              <a:gdLst/>
              <a:ahLst/>
              <a:cxnLst/>
              <a:rect r="r" b="b" t="t" l="l"/>
              <a:pathLst>
                <a:path h="346964" w="35560">
                  <a:moveTo>
                    <a:pt x="35560" y="17780"/>
                  </a:moveTo>
                  <a:lnTo>
                    <a:pt x="35560" y="329184"/>
                  </a:lnTo>
                  <a:cubicBezTo>
                    <a:pt x="35560" y="338963"/>
                    <a:pt x="27559" y="346964"/>
                    <a:pt x="17780" y="346964"/>
                  </a:cubicBezTo>
                  <a:cubicBezTo>
                    <a:pt x="8001" y="346964"/>
                    <a:pt x="0" y="338963"/>
                    <a:pt x="0" y="329184"/>
                  </a:cubicBezTo>
                  <a:lnTo>
                    <a:pt x="0" y="17780"/>
                  </a:lnTo>
                  <a:cubicBezTo>
                    <a:pt x="0" y="8001"/>
                    <a:pt x="8001" y="0"/>
                    <a:pt x="17780" y="0"/>
                  </a:cubicBezTo>
                  <a:cubicBezTo>
                    <a:pt x="27559" y="0"/>
                    <a:pt x="35560" y="8001"/>
                    <a:pt x="35560" y="177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240919"/>
              <a:ext cx="35560" cy="154813"/>
            </a:xfrm>
            <a:custGeom>
              <a:avLst/>
              <a:gdLst/>
              <a:ahLst/>
              <a:cxnLst/>
              <a:rect r="r" b="b" t="t" l="l"/>
              <a:pathLst>
                <a:path h="154813" w="35560">
                  <a:moveTo>
                    <a:pt x="17780" y="0"/>
                  </a:moveTo>
                  <a:cubicBezTo>
                    <a:pt x="8128" y="0"/>
                    <a:pt x="381" y="7620"/>
                    <a:pt x="0" y="17145"/>
                  </a:cubicBezTo>
                  <a:lnTo>
                    <a:pt x="0" y="17145"/>
                  </a:lnTo>
                  <a:lnTo>
                    <a:pt x="0" y="137668"/>
                  </a:lnTo>
                  <a:cubicBezTo>
                    <a:pt x="381" y="147193"/>
                    <a:pt x="8128" y="154813"/>
                    <a:pt x="17780" y="154813"/>
                  </a:cubicBezTo>
                  <a:cubicBezTo>
                    <a:pt x="27559" y="154813"/>
                    <a:pt x="35560" y="146812"/>
                    <a:pt x="35560" y="137033"/>
                  </a:cubicBezTo>
                  <a:lnTo>
                    <a:pt x="35560" y="17780"/>
                  </a:lnTo>
                  <a:cubicBezTo>
                    <a:pt x="35560" y="8001"/>
                    <a:pt x="27559" y="0"/>
                    <a:pt x="177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3068026" y="12763452"/>
            <a:ext cx="607814" cy="2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FFFFFF"/>
                </a:solidFill>
                <a:latin typeface="IBM Plex Sans Condensed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79742" y="12809163"/>
            <a:ext cx="1896389" cy="408680"/>
            <a:chOff x="0" y="0"/>
            <a:chExt cx="2528519" cy="544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8570" cy="544957"/>
            </a:xfrm>
            <a:custGeom>
              <a:avLst/>
              <a:gdLst/>
              <a:ahLst/>
              <a:cxnLst/>
              <a:rect r="r" b="b" t="t" l="l"/>
              <a:pathLst>
                <a:path h="544957" w="2528570">
                  <a:moveTo>
                    <a:pt x="0" y="0"/>
                  </a:moveTo>
                  <a:lnTo>
                    <a:pt x="2528570" y="0"/>
                  </a:lnTo>
                  <a:lnTo>
                    <a:pt x="2528570" y="544957"/>
                  </a:lnTo>
                  <a:lnTo>
                    <a:pt x="0" y="54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2" b="9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013758" y="13007150"/>
            <a:ext cx="7067740" cy="12697"/>
            <a:chOff x="0" y="0"/>
            <a:chExt cx="706774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067804" cy="12700"/>
            </a:xfrm>
            <a:custGeom>
              <a:avLst/>
              <a:gdLst/>
              <a:ahLst/>
              <a:cxnLst/>
              <a:rect r="r" b="b" t="t" l="l"/>
              <a:pathLst>
                <a:path h="12700" w="7067804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224029" y="6163234"/>
            <a:ext cx="1970095" cy="1970087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3058244" y="12766424"/>
            <a:ext cx="567052" cy="28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2F58FF"/>
                </a:solidFill>
                <a:latin typeface="IBM Plex Sans Condensed Bold"/>
              </a:rPr>
              <a:t>2023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76500" y="1361126"/>
            <a:ext cx="17500092" cy="991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>
                <a:solidFill>
                  <a:srgbClr val="3056FF"/>
                </a:solidFill>
                <a:latin typeface="Helveticish"/>
              </a:rPr>
              <a:t>Nuestra misión.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4423" y="3999536"/>
            <a:ext cx="17544245" cy="1605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699" spc="-29">
                <a:solidFill>
                  <a:srgbClr val="3056FF"/>
                </a:solidFill>
                <a:latin typeface="IBM Plex Sans"/>
              </a:rPr>
              <a:t>Nuestra misión es crear un ecosistema de inteligencia que permita a las marcas implementar la Inteligencia Artificial en todas las áreas del Marketing, logrando así una presencia efectiva y eficiente en el mercado.</a:t>
            </a:r>
          </a:p>
        </p:txBody>
      </p:sp>
      <p:sp>
        <p:nvSpPr>
          <p:cNvPr name="AutoShape 11" id="11"/>
          <p:cNvSpPr/>
          <p:nvPr/>
        </p:nvSpPr>
        <p:spPr>
          <a:xfrm>
            <a:off x="2476500" y="5890054"/>
            <a:ext cx="8656320" cy="0"/>
          </a:xfrm>
          <a:prstGeom prst="line">
            <a:avLst/>
          </a:prstGeom>
          <a:ln cap="flat" w="47625">
            <a:solidFill>
              <a:srgbClr val="3358F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0" y="0"/>
            <a:ext cx="24384000" cy="13716000"/>
            <a:chOff x="0" y="0"/>
            <a:chExt cx="32512000" cy="18288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2512000" cy="18288000"/>
            </a:xfrm>
            <a:custGeom>
              <a:avLst/>
              <a:gdLst/>
              <a:ahLst/>
              <a:cxnLst/>
              <a:rect r="r" b="b" t="t" l="l"/>
              <a:pathLst>
                <a:path h="18288000" w="32512000">
                  <a:moveTo>
                    <a:pt x="0" y="0"/>
                  </a:moveTo>
                  <a:lnTo>
                    <a:pt x="32512000" y="0"/>
                  </a:lnTo>
                  <a:lnTo>
                    <a:pt x="32512000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71600" y="3885236"/>
            <a:ext cx="21640800" cy="3474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74283" indent="-537142" lvl="1">
              <a:lnSpc>
                <a:spcPts val="6966"/>
              </a:lnSpc>
              <a:buFont typeface="Arial"/>
              <a:buChar char="•"/>
            </a:pPr>
            <a:r>
              <a:rPr lang="en-US" sz="4975">
                <a:solidFill>
                  <a:srgbClr val="FFFFFF"/>
                </a:solidFill>
                <a:latin typeface="IBM Plex Sans"/>
              </a:rPr>
              <a:t> Resumen de resultados</a:t>
            </a:r>
          </a:p>
          <a:p>
            <a:pPr marL="1074283" indent="-537142" lvl="1">
              <a:lnSpc>
                <a:spcPts val="6966"/>
              </a:lnSpc>
              <a:buFont typeface="Arial"/>
              <a:buChar char="•"/>
            </a:pPr>
            <a:r>
              <a:rPr lang="en-US" sz="4975">
                <a:solidFill>
                  <a:srgbClr val="FFFFFF"/>
                </a:solidFill>
                <a:latin typeface="IBM Plex Sans"/>
              </a:rPr>
              <a:t> Apariciones destacadas</a:t>
            </a:r>
          </a:p>
          <a:p>
            <a:pPr marL="1074283" indent="-537142" lvl="1">
              <a:lnSpc>
                <a:spcPts val="6966"/>
              </a:lnSpc>
              <a:buFont typeface="Arial"/>
              <a:buChar char="•"/>
            </a:pPr>
            <a:r>
              <a:rPr lang="en-US" sz="4975">
                <a:solidFill>
                  <a:srgbClr val="FFFFFF"/>
                </a:solidFill>
                <a:latin typeface="IBM Plex Sans"/>
              </a:rPr>
              <a:t> Comentarios negativos destacados</a:t>
            </a:r>
          </a:p>
          <a:p>
            <a:pPr marL="1074283" indent="-537142" lvl="1">
              <a:lnSpc>
                <a:spcPts val="6966"/>
              </a:lnSpc>
              <a:buFont typeface="Arial"/>
              <a:buChar char="•"/>
            </a:pPr>
            <a:r>
              <a:rPr lang="en-US" sz="4975">
                <a:solidFill>
                  <a:srgbClr val="FFFFFF"/>
                </a:solidFill>
                <a:latin typeface="IBM Plex Sans"/>
              </a:rPr>
              <a:t> Comentarios positivos destacados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71600" y="1176012"/>
            <a:ext cx="21640800" cy="2085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8"/>
              </a:lnSpc>
            </a:pPr>
            <a:r>
              <a:rPr lang="en-US" sz="11999">
                <a:solidFill>
                  <a:srgbClr val="FFFFFF"/>
                </a:solidFill>
                <a:latin typeface="Helveticish Bold"/>
              </a:rPr>
              <a:t>Clipping de prensa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28787" y="12720866"/>
            <a:ext cx="2401738" cy="610210"/>
            <a:chOff x="0" y="0"/>
            <a:chExt cx="3202318" cy="81361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202305" cy="813562"/>
            </a:xfrm>
            <a:custGeom>
              <a:avLst/>
              <a:gdLst/>
              <a:ahLst/>
              <a:cxnLst/>
              <a:rect r="r" b="b" t="t" l="l"/>
              <a:pathLst>
                <a:path h="813562" w="3202305">
                  <a:moveTo>
                    <a:pt x="0" y="0"/>
                  </a:moveTo>
                  <a:lnTo>
                    <a:pt x="0" y="813562"/>
                  </a:lnTo>
                  <a:lnTo>
                    <a:pt x="3202305" y="813562"/>
                  </a:lnTo>
                  <a:lnTo>
                    <a:pt x="3202305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6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3013758" y="13007150"/>
            <a:ext cx="7067740" cy="12697"/>
            <a:chOff x="0" y="0"/>
            <a:chExt cx="7067740" cy="127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067804" cy="12700"/>
            </a:xfrm>
            <a:custGeom>
              <a:avLst/>
              <a:gdLst/>
              <a:ahLst/>
              <a:cxnLst/>
              <a:rect r="r" b="b" t="t" l="l"/>
              <a:pathLst>
                <a:path h="12700" w="7067804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3068026" y="12763452"/>
            <a:ext cx="607814" cy="2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FFFFFF"/>
                </a:solidFill>
                <a:latin typeface="IBM Plex Sans Condensed Bold"/>
              </a:rP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79742" y="12809163"/>
            <a:ext cx="1896389" cy="408680"/>
            <a:chOff x="0" y="0"/>
            <a:chExt cx="2528519" cy="544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8570" cy="544957"/>
            </a:xfrm>
            <a:custGeom>
              <a:avLst/>
              <a:gdLst/>
              <a:ahLst/>
              <a:cxnLst/>
              <a:rect r="r" b="b" t="t" l="l"/>
              <a:pathLst>
                <a:path h="544957" w="2528570">
                  <a:moveTo>
                    <a:pt x="0" y="0"/>
                  </a:moveTo>
                  <a:lnTo>
                    <a:pt x="2528570" y="0"/>
                  </a:lnTo>
                  <a:lnTo>
                    <a:pt x="2528570" y="544957"/>
                  </a:lnTo>
                  <a:lnTo>
                    <a:pt x="0" y="54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2" b="9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0" y="920296"/>
            <a:ext cx="1138599" cy="2175148"/>
            <a:chOff x="0" y="0"/>
            <a:chExt cx="1138593" cy="21751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67564"/>
              <a:ext cx="1007618" cy="2040128"/>
            </a:xfrm>
            <a:custGeom>
              <a:avLst/>
              <a:gdLst/>
              <a:ahLst/>
              <a:cxnLst/>
              <a:rect r="r" b="b" t="t" l="l"/>
              <a:pathLst>
                <a:path h="2040128" w="1007618">
                  <a:moveTo>
                    <a:pt x="0" y="0"/>
                  </a:moveTo>
                  <a:lnTo>
                    <a:pt x="0" y="2040128"/>
                  </a:lnTo>
                  <a:cubicBezTo>
                    <a:pt x="557657" y="2033397"/>
                    <a:pt x="1007618" y="1579245"/>
                    <a:pt x="1007618" y="1020064"/>
                  </a:cubicBezTo>
                  <a:cubicBezTo>
                    <a:pt x="1007618" y="460883"/>
                    <a:pt x="557657" y="660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3500" y="63627"/>
              <a:ext cx="1011555" cy="2048002"/>
            </a:xfrm>
            <a:custGeom>
              <a:avLst/>
              <a:gdLst/>
              <a:ahLst/>
              <a:cxnLst/>
              <a:rect r="r" b="b" t="t" l="l"/>
              <a:pathLst>
                <a:path h="2048002" w="1011555">
                  <a:moveTo>
                    <a:pt x="0" y="0"/>
                  </a:moveTo>
                  <a:lnTo>
                    <a:pt x="0" y="7874"/>
                  </a:lnTo>
                  <a:lnTo>
                    <a:pt x="0" y="7874"/>
                  </a:lnTo>
                  <a:cubicBezTo>
                    <a:pt x="555498" y="14605"/>
                    <a:pt x="1003681" y="466979"/>
                    <a:pt x="1003681" y="1024001"/>
                  </a:cubicBezTo>
                  <a:cubicBezTo>
                    <a:pt x="1003681" y="1581023"/>
                    <a:pt x="555498" y="2033397"/>
                    <a:pt x="0" y="2040128"/>
                  </a:cubicBezTo>
                  <a:lnTo>
                    <a:pt x="0" y="2048002"/>
                  </a:lnTo>
                  <a:cubicBezTo>
                    <a:pt x="559816" y="2041271"/>
                    <a:pt x="1011555" y="1585341"/>
                    <a:pt x="1011555" y="1024001"/>
                  </a:cubicBezTo>
                  <a:cubicBezTo>
                    <a:pt x="1011555" y="462661"/>
                    <a:pt x="559816" y="6604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013758" y="13007150"/>
            <a:ext cx="7067740" cy="12697"/>
            <a:chOff x="0" y="0"/>
            <a:chExt cx="706774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067804" cy="12700"/>
            </a:xfrm>
            <a:custGeom>
              <a:avLst/>
              <a:gdLst/>
              <a:ahLst/>
              <a:cxnLst/>
              <a:rect r="r" b="b" t="t" l="l"/>
              <a:pathLst>
                <a:path h="12700" w="7067804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135437" y="3661306"/>
            <a:ext cx="8560422" cy="1984268"/>
            <a:chOff x="0" y="0"/>
            <a:chExt cx="1324563" cy="3070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24563" cy="307028"/>
            </a:xfrm>
            <a:custGeom>
              <a:avLst/>
              <a:gdLst/>
              <a:ahLst/>
              <a:cxnLst/>
              <a:rect r="r" b="b" t="t" l="l"/>
              <a:pathLst>
                <a:path h="307028" w="1324563">
                  <a:moveTo>
                    <a:pt x="0" y="0"/>
                  </a:moveTo>
                  <a:lnTo>
                    <a:pt x="1324563" y="0"/>
                  </a:lnTo>
                  <a:lnTo>
                    <a:pt x="132456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132456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 flipH="true">
            <a:off x="2135437" y="3661306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6587570" y="3661306"/>
            <a:ext cx="4108289" cy="1984268"/>
            <a:chOff x="0" y="0"/>
            <a:chExt cx="6624429" cy="31995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624430" cy="3199542"/>
            </a:xfrm>
            <a:custGeom>
              <a:avLst/>
              <a:gdLst/>
              <a:ahLst/>
              <a:cxnLst/>
              <a:rect r="r" b="b" t="t" l="l"/>
              <a:pathLst>
                <a:path h="3199542" w="6624430">
                  <a:moveTo>
                    <a:pt x="6499969" y="3199542"/>
                  </a:moveTo>
                  <a:lnTo>
                    <a:pt x="124460" y="3199542"/>
                  </a:lnTo>
                  <a:cubicBezTo>
                    <a:pt x="55880" y="3199542"/>
                    <a:pt x="0" y="3143662"/>
                    <a:pt x="0" y="3075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970" y="0"/>
                  </a:lnTo>
                  <a:cubicBezTo>
                    <a:pt x="6568549" y="0"/>
                    <a:pt x="6624430" y="55880"/>
                    <a:pt x="6624430" y="124460"/>
                  </a:cubicBezTo>
                  <a:lnTo>
                    <a:pt x="6624430" y="3075082"/>
                  </a:lnTo>
                  <a:cubicBezTo>
                    <a:pt x="6624430" y="3143662"/>
                    <a:pt x="6568549" y="3199542"/>
                    <a:pt x="6499970" y="3199542"/>
                  </a:cubicBezTo>
                  <a:close/>
                </a:path>
              </a:pathLst>
            </a:custGeom>
            <a:solidFill>
              <a:srgbClr val="2A6DF7">
                <a:alpha val="30980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2135437" y="6217080"/>
            <a:ext cx="8560422" cy="1984268"/>
            <a:chOff x="0" y="0"/>
            <a:chExt cx="1324563" cy="3070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24563" cy="307028"/>
            </a:xfrm>
            <a:custGeom>
              <a:avLst/>
              <a:gdLst/>
              <a:ahLst/>
              <a:cxnLst/>
              <a:rect r="r" b="b" t="t" l="l"/>
              <a:pathLst>
                <a:path h="307028" w="1324563">
                  <a:moveTo>
                    <a:pt x="0" y="0"/>
                  </a:moveTo>
                  <a:lnTo>
                    <a:pt x="1324563" y="0"/>
                  </a:lnTo>
                  <a:lnTo>
                    <a:pt x="132456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132456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 flipH="true">
            <a:off x="2135437" y="6217080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6587570" y="6217080"/>
            <a:ext cx="4108289" cy="1984268"/>
            <a:chOff x="0" y="0"/>
            <a:chExt cx="6624429" cy="319954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624430" cy="3199542"/>
            </a:xfrm>
            <a:custGeom>
              <a:avLst/>
              <a:gdLst/>
              <a:ahLst/>
              <a:cxnLst/>
              <a:rect r="r" b="b" t="t" l="l"/>
              <a:pathLst>
                <a:path h="3199542" w="6624430">
                  <a:moveTo>
                    <a:pt x="6499969" y="3199542"/>
                  </a:moveTo>
                  <a:lnTo>
                    <a:pt x="124460" y="3199542"/>
                  </a:lnTo>
                  <a:cubicBezTo>
                    <a:pt x="55880" y="3199542"/>
                    <a:pt x="0" y="3143662"/>
                    <a:pt x="0" y="3075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970" y="0"/>
                  </a:lnTo>
                  <a:cubicBezTo>
                    <a:pt x="6568549" y="0"/>
                    <a:pt x="6624430" y="55880"/>
                    <a:pt x="6624430" y="124460"/>
                  </a:cubicBezTo>
                  <a:lnTo>
                    <a:pt x="6624430" y="3075082"/>
                  </a:lnTo>
                  <a:cubicBezTo>
                    <a:pt x="6624430" y="3143662"/>
                    <a:pt x="6568549" y="3199542"/>
                    <a:pt x="6499970" y="3199542"/>
                  </a:cubicBezTo>
                  <a:close/>
                </a:path>
              </a:pathLst>
            </a:custGeom>
            <a:solidFill>
              <a:srgbClr val="2A6DF7">
                <a:alpha val="30980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215630" y="3673773"/>
            <a:ext cx="8560422" cy="1984268"/>
            <a:chOff x="0" y="0"/>
            <a:chExt cx="1324563" cy="30702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24563" cy="307028"/>
            </a:xfrm>
            <a:custGeom>
              <a:avLst/>
              <a:gdLst/>
              <a:ahLst/>
              <a:cxnLst/>
              <a:rect r="r" b="b" t="t" l="l"/>
              <a:pathLst>
                <a:path h="307028" w="1324563">
                  <a:moveTo>
                    <a:pt x="0" y="0"/>
                  </a:moveTo>
                  <a:lnTo>
                    <a:pt x="1324563" y="0"/>
                  </a:lnTo>
                  <a:lnTo>
                    <a:pt x="132456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132456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>
            <a:off x="12215630" y="3673773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5" id="25"/>
          <p:cNvGrpSpPr/>
          <p:nvPr/>
        </p:nvGrpSpPr>
        <p:grpSpPr>
          <a:xfrm rot="0">
            <a:off x="16667763" y="3673773"/>
            <a:ext cx="4108289" cy="1984268"/>
            <a:chOff x="0" y="0"/>
            <a:chExt cx="6624429" cy="319954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624430" cy="3199542"/>
            </a:xfrm>
            <a:custGeom>
              <a:avLst/>
              <a:gdLst/>
              <a:ahLst/>
              <a:cxnLst/>
              <a:rect r="r" b="b" t="t" l="l"/>
              <a:pathLst>
                <a:path h="3199542" w="6624430">
                  <a:moveTo>
                    <a:pt x="6499969" y="3199542"/>
                  </a:moveTo>
                  <a:lnTo>
                    <a:pt x="124460" y="3199542"/>
                  </a:lnTo>
                  <a:cubicBezTo>
                    <a:pt x="55880" y="3199542"/>
                    <a:pt x="0" y="3143662"/>
                    <a:pt x="0" y="3075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970" y="0"/>
                  </a:lnTo>
                  <a:cubicBezTo>
                    <a:pt x="6568549" y="0"/>
                    <a:pt x="6624430" y="55880"/>
                    <a:pt x="6624430" y="124460"/>
                  </a:cubicBezTo>
                  <a:lnTo>
                    <a:pt x="6624430" y="3075082"/>
                  </a:lnTo>
                  <a:cubicBezTo>
                    <a:pt x="6624430" y="3143662"/>
                    <a:pt x="6568549" y="3199542"/>
                    <a:pt x="6499970" y="3199542"/>
                  </a:cubicBezTo>
                  <a:close/>
                </a:path>
              </a:pathLst>
            </a:custGeom>
            <a:solidFill>
              <a:srgbClr val="2A6DF7">
                <a:alpha val="30980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135437" y="8772853"/>
            <a:ext cx="8560422" cy="1984268"/>
            <a:chOff x="0" y="0"/>
            <a:chExt cx="1324563" cy="3070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24563" cy="307028"/>
            </a:xfrm>
            <a:custGeom>
              <a:avLst/>
              <a:gdLst/>
              <a:ahLst/>
              <a:cxnLst/>
              <a:rect r="r" b="b" t="t" l="l"/>
              <a:pathLst>
                <a:path h="307028" w="1324563">
                  <a:moveTo>
                    <a:pt x="0" y="0"/>
                  </a:moveTo>
                  <a:lnTo>
                    <a:pt x="1324563" y="0"/>
                  </a:lnTo>
                  <a:lnTo>
                    <a:pt x="132456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132456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30" id="30"/>
          <p:cNvSpPr/>
          <p:nvPr/>
        </p:nvSpPr>
        <p:spPr>
          <a:xfrm>
            <a:off x="2135437" y="8772853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1" id="31"/>
          <p:cNvGrpSpPr/>
          <p:nvPr/>
        </p:nvGrpSpPr>
        <p:grpSpPr>
          <a:xfrm rot="0">
            <a:off x="6587570" y="8772853"/>
            <a:ext cx="4108289" cy="1984268"/>
            <a:chOff x="0" y="0"/>
            <a:chExt cx="6624429" cy="319954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624430" cy="3199542"/>
            </a:xfrm>
            <a:custGeom>
              <a:avLst/>
              <a:gdLst/>
              <a:ahLst/>
              <a:cxnLst/>
              <a:rect r="r" b="b" t="t" l="l"/>
              <a:pathLst>
                <a:path h="3199542" w="6624430">
                  <a:moveTo>
                    <a:pt x="6499969" y="3199542"/>
                  </a:moveTo>
                  <a:lnTo>
                    <a:pt x="124460" y="3199542"/>
                  </a:lnTo>
                  <a:cubicBezTo>
                    <a:pt x="55880" y="3199542"/>
                    <a:pt x="0" y="3143662"/>
                    <a:pt x="0" y="3075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970" y="0"/>
                  </a:lnTo>
                  <a:cubicBezTo>
                    <a:pt x="6568549" y="0"/>
                    <a:pt x="6624430" y="55880"/>
                    <a:pt x="6624430" y="124460"/>
                  </a:cubicBezTo>
                  <a:lnTo>
                    <a:pt x="6624430" y="3075082"/>
                  </a:lnTo>
                  <a:cubicBezTo>
                    <a:pt x="6624430" y="3143662"/>
                    <a:pt x="6568549" y="3199542"/>
                    <a:pt x="6499970" y="3199542"/>
                  </a:cubicBezTo>
                  <a:close/>
                </a:path>
              </a:pathLst>
            </a:custGeom>
            <a:solidFill>
              <a:srgbClr val="2A6DF7">
                <a:alpha val="30980"/>
              </a:srgbClr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2239949" y="6217080"/>
            <a:ext cx="8560422" cy="1984268"/>
            <a:chOff x="0" y="0"/>
            <a:chExt cx="1324563" cy="30702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24563" cy="307028"/>
            </a:xfrm>
            <a:custGeom>
              <a:avLst/>
              <a:gdLst/>
              <a:ahLst/>
              <a:cxnLst/>
              <a:rect r="r" b="b" t="t" l="l"/>
              <a:pathLst>
                <a:path h="307028" w="1324563">
                  <a:moveTo>
                    <a:pt x="0" y="0"/>
                  </a:moveTo>
                  <a:lnTo>
                    <a:pt x="1324563" y="0"/>
                  </a:lnTo>
                  <a:lnTo>
                    <a:pt x="132456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0"/>
              <a:ext cx="132456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36" id="36"/>
          <p:cNvSpPr/>
          <p:nvPr/>
        </p:nvSpPr>
        <p:spPr>
          <a:xfrm>
            <a:off x="12239949" y="6217080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7" id="37"/>
          <p:cNvGrpSpPr/>
          <p:nvPr/>
        </p:nvGrpSpPr>
        <p:grpSpPr>
          <a:xfrm rot="0">
            <a:off x="16692082" y="6217080"/>
            <a:ext cx="4108289" cy="1984268"/>
            <a:chOff x="0" y="0"/>
            <a:chExt cx="6624429" cy="319954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24430" cy="3199542"/>
            </a:xfrm>
            <a:custGeom>
              <a:avLst/>
              <a:gdLst/>
              <a:ahLst/>
              <a:cxnLst/>
              <a:rect r="r" b="b" t="t" l="l"/>
              <a:pathLst>
                <a:path h="3199542" w="6624430">
                  <a:moveTo>
                    <a:pt x="6499969" y="3199542"/>
                  </a:moveTo>
                  <a:lnTo>
                    <a:pt x="124460" y="3199542"/>
                  </a:lnTo>
                  <a:cubicBezTo>
                    <a:pt x="55880" y="3199542"/>
                    <a:pt x="0" y="3143662"/>
                    <a:pt x="0" y="3075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970" y="0"/>
                  </a:lnTo>
                  <a:cubicBezTo>
                    <a:pt x="6568549" y="0"/>
                    <a:pt x="6624430" y="55880"/>
                    <a:pt x="6624430" y="124460"/>
                  </a:cubicBezTo>
                  <a:lnTo>
                    <a:pt x="6624430" y="3075082"/>
                  </a:lnTo>
                  <a:cubicBezTo>
                    <a:pt x="6624430" y="3143662"/>
                    <a:pt x="6568549" y="3199542"/>
                    <a:pt x="6499970" y="3199542"/>
                  </a:cubicBezTo>
                  <a:close/>
                </a:path>
              </a:pathLst>
            </a:custGeom>
            <a:solidFill>
              <a:srgbClr val="2A6DF7">
                <a:alpha val="30980"/>
              </a:srgbClr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2215630" y="8760693"/>
            <a:ext cx="8560422" cy="1984268"/>
            <a:chOff x="0" y="0"/>
            <a:chExt cx="1324563" cy="30702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324563" cy="307028"/>
            </a:xfrm>
            <a:custGeom>
              <a:avLst/>
              <a:gdLst/>
              <a:ahLst/>
              <a:cxnLst/>
              <a:rect r="r" b="b" t="t" l="l"/>
              <a:pathLst>
                <a:path h="307028" w="1324563">
                  <a:moveTo>
                    <a:pt x="0" y="0"/>
                  </a:moveTo>
                  <a:lnTo>
                    <a:pt x="1324563" y="0"/>
                  </a:lnTo>
                  <a:lnTo>
                    <a:pt x="132456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132456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42" id="42"/>
          <p:cNvSpPr/>
          <p:nvPr/>
        </p:nvSpPr>
        <p:spPr>
          <a:xfrm>
            <a:off x="12215630" y="8760693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3" id="43"/>
          <p:cNvGrpSpPr/>
          <p:nvPr/>
        </p:nvGrpSpPr>
        <p:grpSpPr>
          <a:xfrm rot="0">
            <a:off x="16667763" y="8760693"/>
            <a:ext cx="4108289" cy="1984268"/>
            <a:chOff x="0" y="0"/>
            <a:chExt cx="6624429" cy="319954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624430" cy="3199542"/>
            </a:xfrm>
            <a:custGeom>
              <a:avLst/>
              <a:gdLst/>
              <a:ahLst/>
              <a:cxnLst/>
              <a:rect r="r" b="b" t="t" l="l"/>
              <a:pathLst>
                <a:path h="3199542" w="6624430">
                  <a:moveTo>
                    <a:pt x="6499969" y="3199542"/>
                  </a:moveTo>
                  <a:lnTo>
                    <a:pt x="124460" y="3199542"/>
                  </a:lnTo>
                  <a:cubicBezTo>
                    <a:pt x="55880" y="3199542"/>
                    <a:pt x="0" y="3143662"/>
                    <a:pt x="0" y="3075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99970" y="0"/>
                  </a:lnTo>
                  <a:cubicBezTo>
                    <a:pt x="6568549" y="0"/>
                    <a:pt x="6624430" y="55880"/>
                    <a:pt x="6624430" y="124460"/>
                  </a:cubicBezTo>
                  <a:lnTo>
                    <a:pt x="6624430" y="3075082"/>
                  </a:lnTo>
                  <a:cubicBezTo>
                    <a:pt x="6624430" y="3143662"/>
                    <a:pt x="6568549" y="3199542"/>
                    <a:pt x="6499970" y="3199542"/>
                  </a:cubicBezTo>
                  <a:close/>
                </a:path>
              </a:pathLst>
            </a:custGeom>
            <a:solidFill>
              <a:srgbClr val="2A6DF7">
                <a:alpha val="30980"/>
              </a:srgbClr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1379003" y="1181100"/>
            <a:ext cx="21983148" cy="146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8400">
                <a:solidFill>
                  <a:srgbClr val="3056FF"/>
                </a:solidFill>
                <a:latin typeface="Helveticish"/>
              </a:rPr>
              <a:t> 1. Resumen de resultados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3058244" y="12766424"/>
            <a:ext cx="607814" cy="2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2F58FF"/>
                </a:solidFill>
                <a:latin typeface="IBM Plex Sans Condensed Bold"/>
              </a:rPr>
              <a:t>2024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553347" y="3947001"/>
            <a:ext cx="3491950" cy="1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7"/>
              </a:lnSpc>
            </a:pPr>
            <a:r>
              <a:rPr lang="en-US" sz="3088">
                <a:solidFill>
                  <a:srgbClr val="000000"/>
                </a:solidFill>
                <a:latin typeface="HK Grotesk Bold"/>
              </a:rPr>
              <a:t>TELEVISIÓN </a:t>
            </a:r>
          </a:p>
          <a:p>
            <a:pPr algn="l">
              <a:lnSpc>
                <a:spcPts val="3737"/>
              </a:lnSpc>
            </a:pPr>
            <a:r>
              <a:rPr lang="en-US" sz="3088">
                <a:solidFill>
                  <a:srgbClr val="5E5E5E"/>
                </a:solidFill>
                <a:latin typeface="HK Grotesk Bold"/>
              </a:rPr>
              <a:t>Tanto nacionales como regionales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781438" y="4104140"/>
            <a:ext cx="3586060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8"/>
              </a:lnSpc>
            </a:pPr>
            <a:r>
              <a:rPr lang="en-US" sz="3982">
                <a:solidFill>
                  <a:srgbClr val="000000"/>
                </a:solidFill>
                <a:latin typeface="HK Grotesk Bold"/>
              </a:rPr>
              <a:t>142 menciones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553347" y="6502775"/>
            <a:ext cx="3491950" cy="1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7"/>
              </a:lnSpc>
            </a:pPr>
            <a:r>
              <a:rPr lang="en-US" sz="3088">
                <a:solidFill>
                  <a:srgbClr val="000000"/>
                </a:solidFill>
                <a:latin typeface="HK Grotesk Bold"/>
              </a:rPr>
              <a:t>TWITTER </a:t>
            </a:r>
          </a:p>
          <a:p>
            <a:pPr algn="l">
              <a:lnSpc>
                <a:spcPts val="3737"/>
              </a:lnSpc>
            </a:pPr>
            <a:r>
              <a:rPr lang="en-US" sz="3088">
                <a:solidFill>
                  <a:srgbClr val="5E5E5E"/>
                </a:solidFill>
                <a:latin typeface="HK Grotesk Bold"/>
              </a:rPr>
              <a:t>Tanto nacionales como regionales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633540" y="3959468"/>
            <a:ext cx="3491950" cy="1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7"/>
              </a:lnSpc>
            </a:pPr>
            <a:r>
              <a:rPr lang="en-US" sz="3088">
                <a:solidFill>
                  <a:srgbClr val="000000"/>
                </a:solidFill>
                <a:latin typeface="HK Grotesk Bold"/>
              </a:rPr>
              <a:t>RADIO </a:t>
            </a:r>
          </a:p>
          <a:p>
            <a:pPr algn="l">
              <a:lnSpc>
                <a:spcPts val="3737"/>
              </a:lnSpc>
            </a:pPr>
            <a:r>
              <a:rPr lang="en-US" sz="3088">
                <a:solidFill>
                  <a:srgbClr val="5E5E5E"/>
                </a:solidFill>
                <a:latin typeface="HK Grotesk Bold"/>
              </a:rPr>
              <a:t>Tanto nacionales como regionales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553347" y="9058548"/>
            <a:ext cx="3491950" cy="1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7"/>
              </a:lnSpc>
            </a:pPr>
            <a:r>
              <a:rPr lang="en-US" sz="3088">
                <a:solidFill>
                  <a:srgbClr val="000000"/>
                </a:solidFill>
                <a:latin typeface="HK Grotesk Bold"/>
              </a:rPr>
              <a:t>INSTAGRAM </a:t>
            </a:r>
          </a:p>
          <a:p>
            <a:pPr algn="l">
              <a:lnSpc>
                <a:spcPts val="3737"/>
              </a:lnSpc>
            </a:pPr>
            <a:r>
              <a:rPr lang="en-US" sz="3088">
                <a:solidFill>
                  <a:srgbClr val="5E5E5E"/>
                </a:solidFill>
                <a:latin typeface="HK Grotesk Bold"/>
              </a:rPr>
              <a:t>Tanto nacionales como regionales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657859" y="6502775"/>
            <a:ext cx="3491950" cy="1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7"/>
              </a:lnSpc>
            </a:pPr>
            <a:r>
              <a:rPr lang="en-US" sz="3088">
                <a:solidFill>
                  <a:srgbClr val="000000"/>
                </a:solidFill>
                <a:latin typeface="HK Grotesk Bold"/>
              </a:rPr>
              <a:t>PERIÓDICOS </a:t>
            </a:r>
          </a:p>
          <a:p>
            <a:pPr algn="l">
              <a:lnSpc>
                <a:spcPts val="3737"/>
              </a:lnSpc>
            </a:pPr>
            <a:r>
              <a:rPr lang="en-US" sz="3088">
                <a:solidFill>
                  <a:srgbClr val="5E5E5E"/>
                </a:solidFill>
                <a:latin typeface="HK Grotesk Bold"/>
              </a:rPr>
              <a:t>Tanto nacionales como regionales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633540" y="9046388"/>
            <a:ext cx="3491950" cy="1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7"/>
              </a:lnSpc>
            </a:pPr>
            <a:r>
              <a:rPr lang="en-US" sz="3088">
                <a:solidFill>
                  <a:srgbClr val="000000"/>
                </a:solidFill>
                <a:latin typeface="HK Grotesk Bold"/>
              </a:rPr>
              <a:t>WEBS </a:t>
            </a:r>
          </a:p>
          <a:p>
            <a:pPr algn="l">
              <a:lnSpc>
                <a:spcPts val="3737"/>
              </a:lnSpc>
            </a:pPr>
            <a:r>
              <a:rPr lang="en-US" sz="3088">
                <a:solidFill>
                  <a:srgbClr val="5E5E5E"/>
                </a:solidFill>
                <a:latin typeface="HK Grotesk Bold"/>
              </a:rPr>
              <a:t>Tanto nacionales como regionales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830077" y="4897555"/>
            <a:ext cx="3623275" cy="41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1"/>
              </a:lnSpc>
            </a:pPr>
            <a:r>
              <a:rPr lang="en-US" sz="2794">
                <a:solidFill>
                  <a:srgbClr val="3358F4"/>
                </a:solidFill>
                <a:latin typeface="HK Grotesk Bold"/>
              </a:rPr>
              <a:t>Valoración:12k USD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830077" y="6605927"/>
            <a:ext cx="3586060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8"/>
              </a:lnSpc>
            </a:pPr>
            <a:r>
              <a:rPr lang="en-US" sz="3982">
                <a:solidFill>
                  <a:srgbClr val="000000"/>
                </a:solidFill>
                <a:latin typeface="HK Grotesk Bold"/>
              </a:rPr>
              <a:t>142 menciones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878716" y="7399342"/>
            <a:ext cx="3623275" cy="41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1"/>
              </a:lnSpc>
            </a:pPr>
            <a:r>
              <a:rPr lang="en-US" sz="2794">
                <a:solidFill>
                  <a:srgbClr val="3358F4"/>
                </a:solidFill>
                <a:latin typeface="HK Grotesk Bold"/>
              </a:rPr>
              <a:t>Valoración:12k USD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6915870" y="4037687"/>
            <a:ext cx="3586060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8"/>
              </a:lnSpc>
            </a:pPr>
            <a:r>
              <a:rPr lang="en-US" sz="3982">
                <a:solidFill>
                  <a:srgbClr val="000000"/>
                </a:solidFill>
                <a:latin typeface="HK Grotesk Bold"/>
              </a:rPr>
              <a:t>142 menciones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6964509" y="4831102"/>
            <a:ext cx="3623275" cy="41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1"/>
              </a:lnSpc>
            </a:pPr>
            <a:r>
              <a:rPr lang="en-US" sz="2794">
                <a:solidFill>
                  <a:srgbClr val="3358F4"/>
                </a:solidFill>
                <a:latin typeface="HK Grotesk Bold"/>
              </a:rPr>
              <a:t>Valoración:12k USD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6811358" y="9149234"/>
            <a:ext cx="3586060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8"/>
              </a:lnSpc>
            </a:pPr>
            <a:r>
              <a:rPr lang="en-US" sz="3982">
                <a:solidFill>
                  <a:srgbClr val="000000"/>
                </a:solidFill>
                <a:latin typeface="HK Grotesk Bold"/>
              </a:rPr>
              <a:t>142 menciones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859997" y="9942649"/>
            <a:ext cx="3623275" cy="41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1"/>
              </a:lnSpc>
            </a:pPr>
            <a:r>
              <a:rPr lang="en-US" sz="2794">
                <a:solidFill>
                  <a:srgbClr val="3358F4"/>
                </a:solidFill>
                <a:latin typeface="HK Grotesk Bold"/>
              </a:rPr>
              <a:t>Valoración:12k USD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6910270" y="6605927"/>
            <a:ext cx="3586060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8"/>
              </a:lnSpc>
            </a:pPr>
            <a:r>
              <a:rPr lang="en-US" sz="3982">
                <a:solidFill>
                  <a:srgbClr val="000000"/>
                </a:solidFill>
                <a:latin typeface="HK Grotesk Bold"/>
              </a:rPr>
              <a:t>142 menciones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6958909" y="7399342"/>
            <a:ext cx="3623275" cy="41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1"/>
              </a:lnSpc>
            </a:pPr>
            <a:r>
              <a:rPr lang="en-US" sz="2794">
                <a:solidFill>
                  <a:srgbClr val="3358F4"/>
                </a:solidFill>
                <a:latin typeface="HK Grotesk Bold"/>
              </a:rPr>
              <a:t>Valoración:12k USD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6885951" y="9124607"/>
            <a:ext cx="3586060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8"/>
              </a:lnSpc>
            </a:pPr>
            <a:r>
              <a:rPr lang="en-US" sz="3982">
                <a:solidFill>
                  <a:srgbClr val="000000"/>
                </a:solidFill>
                <a:latin typeface="HK Grotesk Bold"/>
              </a:rPr>
              <a:t>142 menciones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6934589" y="9918023"/>
            <a:ext cx="3623275" cy="41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1"/>
              </a:lnSpc>
            </a:pPr>
            <a:r>
              <a:rPr lang="en-US" sz="2794">
                <a:solidFill>
                  <a:srgbClr val="3358F4"/>
                </a:solidFill>
                <a:latin typeface="HK Grotesk Bold"/>
              </a:rPr>
              <a:t>Valoración:12k USD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79742" y="12809163"/>
            <a:ext cx="1896389" cy="408680"/>
            <a:chOff x="0" y="0"/>
            <a:chExt cx="2528519" cy="544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8570" cy="544957"/>
            </a:xfrm>
            <a:custGeom>
              <a:avLst/>
              <a:gdLst/>
              <a:ahLst/>
              <a:cxnLst/>
              <a:rect r="r" b="b" t="t" l="l"/>
              <a:pathLst>
                <a:path h="544957" w="2528570">
                  <a:moveTo>
                    <a:pt x="0" y="0"/>
                  </a:moveTo>
                  <a:lnTo>
                    <a:pt x="2528570" y="0"/>
                  </a:lnTo>
                  <a:lnTo>
                    <a:pt x="2528570" y="544957"/>
                  </a:lnTo>
                  <a:lnTo>
                    <a:pt x="0" y="54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2" b="9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0" y="920296"/>
            <a:ext cx="1138599" cy="2175148"/>
            <a:chOff x="0" y="0"/>
            <a:chExt cx="1138593" cy="21751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0" y="67564"/>
              <a:ext cx="1007618" cy="2040128"/>
            </a:xfrm>
            <a:custGeom>
              <a:avLst/>
              <a:gdLst/>
              <a:ahLst/>
              <a:cxnLst/>
              <a:rect r="r" b="b" t="t" l="l"/>
              <a:pathLst>
                <a:path h="2040128" w="1007618">
                  <a:moveTo>
                    <a:pt x="0" y="0"/>
                  </a:moveTo>
                  <a:lnTo>
                    <a:pt x="0" y="2040128"/>
                  </a:lnTo>
                  <a:cubicBezTo>
                    <a:pt x="557657" y="2033397"/>
                    <a:pt x="1007618" y="1579245"/>
                    <a:pt x="1007618" y="1020064"/>
                  </a:cubicBezTo>
                  <a:cubicBezTo>
                    <a:pt x="1007618" y="460883"/>
                    <a:pt x="557657" y="660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3500" y="63627"/>
              <a:ext cx="1011555" cy="2048002"/>
            </a:xfrm>
            <a:custGeom>
              <a:avLst/>
              <a:gdLst/>
              <a:ahLst/>
              <a:cxnLst/>
              <a:rect r="r" b="b" t="t" l="l"/>
              <a:pathLst>
                <a:path h="2048002" w="1011555">
                  <a:moveTo>
                    <a:pt x="0" y="0"/>
                  </a:moveTo>
                  <a:lnTo>
                    <a:pt x="0" y="7874"/>
                  </a:lnTo>
                  <a:lnTo>
                    <a:pt x="0" y="7874"/>
                  </a:lnTo>
                  <a:cubicBezTo>
                    <a:pt x="555498" y="14605"/>
                    <a:pt x="1003681" y="466979"/>
                    <a:pt x="1003681" y="1024001"/>
                  </a:cubicBezTo>
                  <a:cubicBezTo>
                    <a:pt x="1003681" y="1581023"/>
                    <a:pt x="555498" y="2033397"/>
                    <a:pt x="0" y="2040128"/>
                  </a:cubicBezTo>
                  <a:lnTo>
                    <a:pt x="0" y="2048002"/>
                  </a:lnTo>
                  <a:cubicBezTo>
                    <a:pt x="559816" y="2041271"/>
                    <a:pt x="1011555" y="1585341"/>
                    <a:pt x="1011555" y="1024001"/>
                  </a:cubicBezTo>
                  <a:cubicBezTo>
                    <a:pt x="1011555" y="462661"/>
                    <a:pt x="559816" y="6604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013758" y="13007150"/>
            <a:ext cx="7067740" cy="12697"/>
            <a:chOff x="0" y="0"/>
            <a:chExt cx="706774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067804" cy="12700"/>
            </a:xfrm>
            <a:custGeom>
              <a:avLst/>
              <a:gdLst/>
              <a:ahLst/>
              <a:cxnLst/>
              <a:rect r="r" b="b" t="t" l="l"/>
              <a:pathLst>
                <a:path h="12700" w="7067804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1627937" y="3593928"/>
          <a:ext cx="21734214" cy="4793518"/>
        </p:xfrm>
        <a:graphic>
          <a:graphicData uri="http://schemas.openxmlformats.org/drawingml/2006/table">
            <a:tbl>
              <a:tblPr/>
              <a:tblGrid>
                <a:gridCol w="4504313"/>
                <a:gridCol w="3943948"/>
                <a:gridCol w="3850116"/>
                <a:gridCol w="2890701"/>
                <a:gridCol w="6545136"/>
              </a:tblGrid>
              <a:tr h="13661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r>
                        <a:rPr lang="en-US" sz="2419">
                          <a:solidFill>
                            <a:srgbClr val="000000"/>
                          </a:solidFill>
                          <a:latin typeface="HK Grotesk Bold"/>
                        </a:rPr>
                        <a:t>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3F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r>
                        <a:rPr lang="en-US" sz="2419">
                          <a:solidFill>
                            <a:srgbClr val="000000"/>
                          </a:solidFill>
                          <a:latin typeface="HK Grotesk Bold"/>
                        </a:rPr>
                        <a:t>MENCIONES MEDIOS TRADICIONALES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3F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r>
                        <a:rPr lang="en-US" sz="2419">
                          <a:solidFill>
                            <a:srgbClr val="000000"/>
                          </a:solidFill>
                          <a:latin typeface="HK Grotesk Bold"/>
                        </a:rPr>
                        <a:t>MENCIONES REDES SOCIALES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3F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r>
                        <a:rPr lang="en-US" sz="2419">
                          <a:solidFill>
                            <a:srgbClr val="000000"/>
                          </a:solidFill>
                          <a:latin typeface="HK Grotesk Bold"/>
                        </a:rPr>
                        <a:t>MENCIONES EN </a:t>
                      </a:r>
                      <a:r>
                        <a:rPr lang="en-US" sz="2419">
                          <a:solidFill>
                            <a:srgbClr val="000000"/>
                          </a:solidFill>
                          <a:latin typeface="HK Grotesk Bold"/>
                        </a:rPr>
                        <a:t>WEBS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3F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r>
                        <a:rPr lang="en-US" sz="2419">
                          <a:solidFill>
                            <a:srgbClr val="000000"/>
                          </a:solidFill>
                          <a:latin typeface="HK Grotesk Bold"/>
                        </a:rPr>
                        <a:t>VALORACIÓN ECONÓMICA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3FC"/>
                    </a:solidFill>
                  </a:tcPr>
                </a:tc>
              </a:tr>
              <a:tr h="11186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97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89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8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5">
                      <a:solidFill>
                        <a:srgbClr val="305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1379003" y="1181100"/>
            <a:ext cx="21983148" cy="146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760"/>
              </a:lnSpc>
            </a:pPr>
            <a:r>
              <a:rPr lang="en-US" sz="8400">
                <a:solidFill>
                  <a:srgbClr val="3056FF"/>
                </a:solidFill>
                <a:latin typeface="Helveticish"/>
              </a:rPr>
              <a:t> 1. Resumen de resultados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058244" y="12766424"/>
            <a:ext cx="607814" cy="2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2F58FF"/>
                </a:solidFill>
                <a:latin typeface="IBM Plex Sans Condensed Bold"/>
              </a:rPr>
              <a:t>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40004" y="2524597"/>
            <a:ext cx="12672396" cy="1984268"/>
            <a:chOff x="0" y="0"/>
            <a:chExt cx="1960813" cy="3070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60813" cy="307028"/>
            </a:xfrm>
            <a:custGeom>
              <a:avLst/>
              <a:gdLst/>
              <a:ahLst/>
              <a:cxnLst/>
              <a:rect r="r" b="b" t="t" l="l"/>
              <a:pathLst>
                <a:path h="307028" w="1960813">
                  <a:moveTo>
                    <a:pt x="0" y="0"/>
                  </a:moveTo>
                  <a:lnTo>
                    <a:pt x="1960813" y="0"/>
                  </a:lnTo>
                  <a:lnTo>
                    <a:pt x="196081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96081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0340004" y="2524597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340004" y="4931719"/>
            <a:ext cx="12672396" cy="1984268"/>
            <a:chOff x="0" y="0"/>
            <a:chExt cx="1960813" cy="3070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0813" cy="307028"/>
            </a:xfrm>
            <a:custGeom>
              <a:avLst/>
              <a:gdLst/>
              <a:ahLst/>
              <a:cxnLst/>
              <a:rect r="r" b="b" t="t" l="l"/>
              <a:pathLst>
                <a:path h="307028" w="1960813">
                  <a:moveTo>
                    <a:pt x="0" y="0"/>
                  </a:moveTo>
                  <a:lnTo>
                    <a:pt x="1960813" y="0"/>
                  </a:lnTo>
                  <a:lnTo>
                    <a:pt x="196081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6081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10340004" y="4931719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0340004" y="7335087"/>
            <a:ext cx="12672396" cy="1984268"/>
            <a:chOff x="0" y="0"/>
            <a:chExt cx="1960813" cy="3070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60813" cy="307028"/>
            </a:xfrm>
            <a:custGeom>
              <a:avLst/>
              <a:gdLst/>
              <a:ahLst/>
              <a:cxnLst/>
              <a:rect r="r" b="b" t="t" l="l"/>
              <a:pathLst>
                <a:path h="307028" w="1960813">
                  <a:moveTo>
                    <a:pt x="0" y="0"/>
                  </a:moveTo>
                  <a:lnTo>
                    <a:pt x="1960813" y="0"/>
                  </a:lnTo>
                  <a:lnTo>
                    <a:pt x="1960813" y="307028"/>
                  </a:lnTo>
                  <a:lnTo>
                    <a:pt x="0" y="3070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1960813" cy="307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10340004" y="7335087"/>
            <a:ext cx="0" cy="1984268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0340004" y="9738455"/>
            <a:ext cx="12672396" cy="3313976"/>
            <a:chOff x="0" y="0"/>
            <a:chExt cx="1960813" cy="5127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60813" cy="512775"/>
            </a:xfrm>
            <a:custGeom>
              <a:avLst/>
              <a:gdLst/>
              <a:ahLst/>
              <a:cxnLst/>
              <a:rect r="r" b="b" t="t" l="l"/>
              <a:pathLst>
                <a:path h="512775" w="1960813">
                  <a:moveTo>
                    <a:pt x="0" y="0"/>
                  </a:moveTo>
                  <a:lnTo>
                    <a:pt x="1960813" y="0"/>
                  </a:lnTo>
                  <a:lnTo>
                    <a:pt x="1960813" y="512775"/>
                  </a:lnTo>
                  <a:lnTo>
                    <a:pt x="0" y="5127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1960813" cy="5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4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>
            <a:off x="10340004" y="9738455"/>
            <a:ext cx="0" cy="3313976"/>
          </a:xfrm>
          <a:prstGeom prst="line">
            <a:avLst/>
          </a:prstGeom>
          <a:ln cap="rnd" w="95250">
            <a:solidFill>
              <a:srgbClr val="2A6DF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-2380698" y="-460418"/>
            <a:ext cx="12673077" cy="15937637"/>
            <a:chOff x="0" y="0"/>
            <a:chExt cx="2503324" cy="31481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503324" cy="3148175"/>
            </a:xfrm>
            <a:custGeom>
              <a:avLst/>
              <a:gdLst/>
              <a:ahLst/>
              <a:cxnLst/>
              <a:rect r="r" b="b" t="t" l="l"/>
              <a:pathLst>
                <a:path h="3148175" w="2503324">
                  <a:moveTo>
                    <a:pt x="0" y="0"/>
                  </a:moveTo>
                  <a:lnTo>
                    <a:pt x="2503324" y="0"/>
                  </a:lnTo>
                  <a:lnTo>
                    <a:pt x="2503324" y="3148175"/>
                  </a:lnTo>
                  <a:lnTo>
                    <a:pt x="0" y="31481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2503324" cy="315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37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-80346" y="5199096"/>
            <a:ext cx="9753600" cy="2474976"/>
          </a:xfrm>
          <a:custGeom>
            <a:avLst/>
            <a:gdLst/>
            <a:ahLst/>
            <a:cxnLst/>
            <a:rect r="r" b="b" t="t" l="l"/>
            <a:pathLst>
              <a:path h="2474976" w="9753600">
                <a:moveTo>
                  <a:pt x="0" y="0"/>
                </a:moveTo>
                <a:lnTo>
                  <a:pt x="9753600" y="0"/>
                </a:lnTo>
                <a:lnTo>
                  <a:pt x="9753600" y="2474976"/>
                </a:lnTo>
                <a:lnTo>
                  <a:pt x="0" y="2474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75221" y="2762001"/>
            <a:ext cx="8442467" cy="3493434"/>
          </a:xfrm>
          <a:custGeom>
            <a:avLst/>
            <a:gdLst/>
            <a:ahLst/>
            <a:cxnLst/>
            <a:rect r="r" b="b" t="t" l="l"/>
            <a:pathLst>
              <a:path h="3493434" w="8442467">
                <a:moveTo>
                  <a:pt x="0" y="0"/>
                </a:moveTo>
                <a:lnTo>
                  <a:pt x="8442467" y="0"/>
                </a:lnTo>
                <a:lnTo>
                  <a:pt x="8442467" y="3493434"/>
                </a:lnTo>
                <a:lnTo>
                  <a:pt x="0" y="3493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23" id="23"/>
          <p:cNvSpPr txBox="true"/>
          <p:nvPr/>
        </p:nvSpPr>
        <p:spPr>
          <a:xfrm rot="0">
            <a:off x="10757914" y="733742"/>
            <a:ext cx="12720021" cy="1123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3056FF"/>
                </a:solidFill>
                <a:latin typeface="Helveticish"/>
              </a:rPr>
              <a:t>Aparición destacada 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57914" y="2810292"/>
            <a:ext cx="4389004" cy="11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7"/>
              </a:lnSpc>
            </a:pPr>
            <a:r>
              <a:rPr lang="en-US" sz="3881">
                <a:solidFill>
                  <a:srgbClr val="000000"/>
                </a:solidFill>
                <a:latin typeface="HK Grotesk Bold"/>
              </a:rPr>
              <a:t>Fecha </a:t>
            </a:r>
          </a:p>
          <a:p>
            <a:pPr algn="l">
              <a:lnSpc>
                <a:spcPts val="4697"/>
              </a:lnSpc>
            </a:pPr>
            <a:r>
              <a:rPr lang="en-US" sz="3881">
                <a:solidFill>
                  <a:srgbClr val="A6A6A6"/>
                </a:solidFill>
                <a:latin typeface="HK Grotesk Bold"/>
              </a:rPr>
              <a:t>Introduce la fecha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766639" y="2810292"/>
            <a:ext cx="4389004" cy="11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7"/>
              </a:lnSpc>
            </a:pPr>
            <a:r>
              <a:rPr lang="en-US" sz="3881">
                <a:solidFill>
                  <a:srgbClr val="000000"/>
                </a:solidFill>
                <a:latin typeface="HK Grotesk Bold"/>
              </a:rPr>
              <a:t>Medio </a:t>
            </a:r>
          </a:p>
          <a:p>
            <a:pPr algn="l">
              <a:lnSpc>
                <a:spcPts val="4697"/>
              </a:lnSpc>
            </a:pPr>
            <a:r>
              <a:rPr lang="en-US" sz="3881">
                <a:solidFill>
                  <a:srgbClr val="A6A6A6"/>
                </a:solidFill>
                <a:latin typeface="HK Grotesk Bold"/>
              </a:rPr>
              <a:t>Introduce el medio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757914" y="5217414"/>
            <a:ext cx="4389004" cy="11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7"/>
              </a:lnSpc>
            </a:pPr>
            <a:r>
              <a:rPr lang="en-US" sz="3881">
                <a:solidFill>
                  <a:srgbClr val="000000"/>
                </a:solidFill>
                <a:latin typeface="HK Grotesk Bold"/>
              </a:rPr>
              <a:t>Enlace al testigo </a:t>
            </a:r>
          </a:p>
          <a:p>
            <a:pPr algn="l">
              <a:lnSpc>
                <a:spcPts val="4697"/>
              </a:lnSpc>
            </a:pPr>
            <a:r>
              <a:rPr lang="en-US" sz="3881">
                <a:solidFill>
                  <a:srgbClr val="A6A6A6"/>
                </a:solidFill>
                <a:latin typeface="HK Grotesk Bold"/>
              </a:rPr>
              <a:t>Introduce el enlace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757914" y="7620782"/>
            <a:ext cx="5008724" cy="11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7"/>
              </a:lnSpc>
            </a:pPr>
            <a:r>
              <a:rPr lang="en-US" sz="3881">
                <a:solidFill>
                  <a:srgbClr val="000000"/>
                </a:solidFill>
                <a:latin typeface="HK Grotesk Bold"/>
              </a:rPr>
              <a:t>Impactos </a:t>
            </a:r>
          </a:p>
          <a:p>
            <a:pPr algn="l">
              <a:lnSpc>
                <a:spcPts val="4697"/>
              </a:lnSpc>
            </a:pPr>
            <a:r>
              <a:rPr lang="en-US" sz="3881">
                <a:solidFill>
                  <a:srgbClr val="A6A6A6"/>
                </a:solidFill>
                <a:latin typeface="HK Grotesk Bold"/>
              </a:rPr>
              <a:t>Introduce los impactos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373679" y="7649412"/>
            <a:ext cx="4389004" cy="11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7"/>
              </a:lnSpc>
            </a:pPr>
            <a:r>
              <a:rPr lang="en-US" sz="3881">
                <a:solidFill>
                  <a:srgbClr val="000000"/>
                </a:solidFill>
                <a:latin typeface="HK Grotesk Bold"/>
              </a:rPr>
              <a:t>Valor económico </a:t>
            </a:r>
          </a:p>
          <a:p>
            <a:pPr algn="l">
              <a:lnSpc>
                <a:spcPts val="4697"/>
              </a:lnSpc>
            </a:pPr>
            <a:r>
              <a:rPr lang="en-US" sz="3881">
                <a:solidFill>
                  <a:srgbClr val="A6A6A6"/>
                </a:solidFill>
                <a:latin typeface="HK Grotesk Bold"/>
              </a:rPr>
              <a:t>Introduce el valor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757914" y="10024151"/>
            <a:ext cx="6338432" cy="11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7"/>
              </a:lnSpc>
            </a:pPr>
            <a:r>
              <a:rPr lang="en-US" sz="3881">
                <a:solidFill>
                  <a:srgbClr val="000000"/>
                </a:solidFill>
                <a:latin typeface="HK Grotesk Bold"/>
              </a:rPr>
              <a:t>Descripción extra</a:t>
            </a:r>
          </a:p>
          <a:p>
            <a:pPr algn="l">
              <a:lnSpc>
                <a:spcPts val="4697"/>
              </a:lnSpc>
            </a:pPr>
            <a:r>
              <a:rPr lang="en-US" sz="3881">
                <a:solidFill>
                  <a:srgbClr val="A6A6A6"/>
                </a:solidFill>
                <a:latin typeface="HK Grotesk Bold"/>
              </a:rPr>
              <a:t>Introduce la descripción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-80346" y="9433198"/>
            <a:ext cx="9753600" cy="2474976"/>
          </a:xfrm>
          <a:custGeom>
            <a:avLst/>
            <a:gdLst/>
            <a:ahLst/>
            <a:cxnLst/>
            <a:rect r="r" b="b" t="t" l="l"/>
            <a:pathLst>
              <a:path h="2474976" w="9753600">
                <a:moveTo>
                  <a:pt x="0" y="0"/>
                </a:moveTo>
                <a:lnTo>
                  <a:pt x="9753600" y="0"/>
                </a:lnTo>
                <a:lnTo>
                  <a:pt x="9753600" y="2474976"/>
                </a:lnTo>
                <a:lnTo>
                  <a:pt x="0" y="2474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75221" y="6996103"/>
            <a:ext cx="8442467" cy="3493434"/>
          </a:xfrm>
          <a:custGeom>
            <a:avLst/>
            <a:gdLst/>
            <a:ahLst/>
            <a:cxnLst/>
            <a:rect r="r" b="b" t="t" l="l"/>
            <a:pathLst>
              <a:path h="3493434" w="8442467">
                <a:moveTo>
                  <a:pt x="0" y="0"/>
                </a:moveTo>
                <a:lnTo>
                  <a:pt x="8442467" y="0"/>
                </a:lnTo>
                <a:lnTo>
                  <a:pt x="8442467" y="3493434"/>
                </a:lnTo>
                <a:lnTo>
                  <a:pt x="0" y="3493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79742" y="12809163"/>
            <a:ext cx="1896389" cy="408680"/>
            <a:chOff x="0" y="0"/>
            <a:chExt cx="2528519" cy="544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28570" cy="544957"/>
            </a:xfrm>
            <a:custGeom>
              <a:avLst/>
              <a:gdLst/>
              <a:ahLst/>
              <a:cxnLst/>
              <a:rect r="r" b="b" t="t" l="l"/>
              <a:pathLst>
                <a:path h="544957" w="2528570">
                  <a:moveTo>
                    <a:pt x="0" y="0"/>
                  </a:moveTo>
                  <a:lnTo>
                    <a:pt x="2528570" y="0"/>
                  </a:lnTo>
                  <a:lnTo>
                    <a:pt x="2528570" y="544957"/>
                  </a:lnTo>
                  <a:lnTo>
                    <a:pt x="0" y="54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2" b="9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013758" y="13007150"/>
            <a:ext cx="7067740" cy="12697"/>
            <a:chOff x="0" y="0"/>
            <a:chExt cx="706774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067804" cy="12700"/>
            </a:xfrm>
            <a:custGeom>
              <a:avLst/>
              <a:gdLst/>
              <a:ahLst/>
              <a:cxnLst/>
              <a:rect r="r" b="b" t="t" l="l"/>
              <a:pathLst>
                <a:path h="12700" w="7067804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781800" y="2055508"/>
            <a:ext cx="10820400" cy="2705100"/>
          </a:xfrm>
          <a:custGeom>
            <a:avLst/>
            <a:gdLst/>
            <a:ahLst/>
            <a:cxnLst/>
            <a:rect r="r" b="b" t="t" l="l"/>
            <a:pathLst>
              <a:path h="2705100" w="10820400">
                <a:moveTo>
                  <a:pt x="0" y="0"/>
                </a:moveTo>
                <a:lnTo>
                  <a:pt x="10820400" y="0"/>
                </a:lnTo>
                <a:lnTo>
                  <a:pt x="10820400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58244" y="12766424"/>
            <a:ext cx="607814" cy="2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2F58FF"/>
                </a:solidFill>
                <a:latin typeface="IBM Plex Sans Condensed Bold"/>
              </a:rPr>
              <a:t>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69986" y="5503558"/>
            <a:ext cx="17444029" cy="2697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0"/>
              </a:lnSpc>
            </a:pPr>
            <a:r>
              <a:rPr lang="en-US" sz="5868">
                <a:solidFill>
                  <a:srgbClr val="000000"/>
                </a:solidFill>
                <a:latin typeface="HK Grotesk"/>
              </a:rPr>
              <a:t>Puede contar con TrendSights para la </a:t>
            </a:r>
            <a:r>
              <a:rPr lang="en-US" sz="5868">
                <a:solidFill>
                  <a:srgbClr val="000000"/>
                </a:solidFill>
                <a:latin typeface="HK Grotesk Bold"/>
              </a:rPr>
              <a:t>captación</a:t>
            </a:r>
            <a:r>
              <a:rPr lang="en-US" sz="5868">
                <a:solidFill>
                  <a:srgbClr val="000000"/>
                </a:solidFill>
                <a:latin typeface="HK Grotesk"/>
              </a:rPr>
              <a:t> de todas las menciones y el </a:t>
            </a:r>
            <a:r>
              <a:rPr lang="en-US" sz="5868">
                <a:solidFill>
                  <a:srgbClr val="000000"/>
                </a:solidFill>
                <a:latin typeface="HK Grotesk Bold"/>
              </a:rPr>
              <a:t>cálculo del valor</a:t>
            </a:r>
            <a:r>
              <a:rPr lang="en-US" sz="5868">
                <a:solidFill>
                  <a:srgbClr val="000000"/>
                </a:solidFill>
                <a:latin typeface="HK Grotesk"/>
              </a:rPr>
              <a:t> monetario automatizado.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58435" y="8949895"/>
            <a:ext cx="7667129" cy="77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8"/>
              </a:lnSpc>
              <a:spcBef>
                <a:spcPct val="0"/>
              </a:spcBef>
            </a:pPr>
            <a:r>
              <a:rPr lang="en-US" sz="5064" u="sng">
                <a:solidFill>
                  <a:srgbClr val="3358F4"/>
                </a:solidFill>
                <a:latin typeface="HK Grotesk Bold"/>
                <a:hlinkClick r:id="rId4" tooltip="https://trendsights.ai/free_demo.html"/>
              </a:rPr>
              <a:t>Solicita tu prueba gratuita.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24384000" cy="13716000"/>
            <a:chOff x="0" y="0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512000" cy="18288000"/>
            </a:xfrm>
            <a:custGeom>
              <a:avLst/>
              <a:gdLst/>
              <a:ahLst/>
              <a:cxnLst/>
              <a:rect r="r" b="b" t="t" l="l"/>
              <a:pathLst>
                <a:path h="18288000" w="32512000">
                  <a:moveTo>
                    <a:pt x="0" y="0"/>
                  </a:moveTo>
                  <a:lnTo>
                    <a:pt x="32512000" y="0"/>
                  </a:lnTo>
                  <a:lnTo>
                    <a:pt x="32512000" y="18288000"/>
                  </a:lnTo>
                  <a:lnTo>
                    <a:pt x="0" y="1828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189122" y="4739973"/>
            <a:ext cx="18005803" cy="4574743"/>
            <a:chOff x="0" y="0"/>
            <a:chExt cx="24007737" cy="6099658"/>
          </a:xfrm>
        </p:grpSpPr>
        <p:sp>
          <p:nvSpPr>
            <p:cNvPr name="Freeform 5" id="5">
              <a:hlinkClick r:id="rId3" tooltip="https://trendsights.ai/free_demo.html"/>
            </p:cNvPr>
            <p:cNvSpPr/>
            <p:nvPr/>
          </p:nvSpPr>
          <p:spPr>
            <a:xfrm flipH="false" flipV="false" rot="0">
              <a:off x="0" y="0"/>
              <a:ext cx="24007699" cy="6099683"/>
            </a:xfrm>
            <a:custGeom>
              <a:avLst/>
              <a:gdLst/>
              <a:ahLst/>
              <a:cxnLst/>
              <a:rect r="r" b="b" t="t" l="l"/>
              <a:pathLst>
                <a:path h="6099683" w="24007699">
                  <a:moveTo>
                    <a:pt x="0" y="0"/>
                  </a:moveTo>
                  <a:lnTo>
                    <a:pt x="0" y="6099683"/>
                  </a:lnTo>
                  <a:lnTo>
                    <a:pt x="24007699" y="6099683"/>
                  </a:lnTo>
                  <a:lnTo>
                    <a:pt x="24007699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88003" y="12686367"/>
            <a:ext cx="2001879" cy="508616"/>
            <a:chOff x="0" y="0"/>
            <a:chExt cx="2669172" cy="678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69159" cy="678180"/>
            </a:xfrm>
            <a:custGeom>
              <a:avLst/>
              <a:gdLst/>
              <a:ahLst/>
              <a:cxnLst/>
              <a:rect r="r" b="b" t="t" l="l"/>
              <a:pathLst>
                <a:path h="678180" w="2669159">
                  <a:moveTo>
                    <a:pt x="0" y="0"/>
                  </a:moveTo>
                  <a:lnTo>
                    <a:pt x="0" y="678180"/>
                  </a:lnTo>
                  <a:lnTo>
                    <a:pt x="2669159" y="678180"/>
                  </a:lnTo>
                  <a:lnTo>
                    <a:pt x="2669159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3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3104345" y="6709524"/>
            <a:ext cx="535286" cy="635613"/>
            <a:chOff x="0" y="0"/>
            <a:chExt cx="535280" cy="6356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42646" y="63500"/>
              <a:ext cx="35560" cy="508635"/>
            </a:xfrm>
            <a:custGeom>
              <a:avLst/>
              <a:gdLst/>
              <a:ahLst/>
              <a:cxnLst/>
              <a:rect r="r" b="b" t="t" l="l"/>
              <a:pathLst>
                <a:path h="508635" w="35560">
                  <a:moveTo>
                    <a:pt x="17399" y="0"/>
                  </a:moveTo>
                  <a:cubicBezTo>
                    <a:pt x="7747" y="127"/>
                    <a:pt x="0" y="8128"/>
                    <a:pt x="0" y="17780"/>
                  </a:cubicBezTo>
                  <a:lnTo>
                    <a:pt x="0" y="490855"/>
                  </a:lnTo>
                  <a:cubicBezTo>
                    <a:pt x="0" y="500634"/>
                    <a:pt x="8001" y="508635"/>
                    <a:pt x="17780" y="508635"/>
                  </a:cubicBezTo>
                  <a:cubicBezTo>
                    <a:pt x="27559" y="508635"/>
                    <a:pt x="35560" y="500634"/>
                    <a:pt x="35560" y="490855"/>
                  </a:cubicBezTo>
                  <a:lnTo>
                    <a:pt x="35560" y="17780"/>
                  </a:lnTo>
                  <a:cubicBezTo>
                    <a:pt x="35560" y="8128"/>
                    <a:pt x="27813" y="127"/>
                    <a:pt x="18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36245" y="240919"/>
              <a:ext cx="35560" cy="154813"/>
            </a:xfrm>
            <a:custGeom>
              <a:avLst/>
              <a:gdLst/>
              <a:ahLst/>
              <a:cxnLst/>
              <a:rect r="r" b="b" t="t" l="l"/>
              <a:pathLst>
                <a:path h="154813" w="35560">
                  <a:moveTo>
                    <a:pt x="17780" y="0"/>
                  </a:moveTo>
                  <a:cubicBezTo>
                    <a:pt x="8001" y="0"/>
                    <a:pt x="0" y="8001"/>
                    <a:pt x="0" y="17780"/>
                  </a:cubicBezTo>
                  <a:lnTo>
                    <a:pt x="0" y="137033"/>
                  </a:lnTo>
                  <a:cubicBezTo>
                    <a:pt x="0" y="146812"/>
                    <a:pt x="8001" y="154813"/>
                    <a:pt x="17780" y="154813"/>
                  </a:cubicBezTo>
                  <a:cubicBezTo>
                    <a:pt x="27178" y="154813"/>
                    <a:pt x="34925" y="147447"/>
                    <a:pt x="35560" y="138176"/>
                  </a:cubicBezTo>
                  <a:lnTo>
                    <a:pt x="35560" y="16764"/>
                  </a:lnTo>
                  <a:lnTo>
                    <a:pt x="35560" y="16764"/>
                  </a:lnTo>
                  <a:cubicBezTo>
                    <a:pt x="35052" y="7493"/>
                    <a:pt x="27305" y="127"/>
                    <a:pt x="17780" y="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50825" y="189484"/>
              <a:ext cx="35560" cy="254381"/>
            </a:xfrm>
            <a:custGeom>
              <a:avLst/>
              <a:gdLst/>
              <a:ahLst/>
              <a:cxnLst/>
              <a:rect r="r" b="b" t="t" l="l"/>
              <a:pathLst>
                <a:path h="254381" w="35560">
                  <a:moveTo>
                    <a:pt x="35560" y="17780"/>
                  </a:moveTo>
                  <a:lnTo>
                    <a:pt x="35560" y="236601"/>
                  </a:lnTo>
                  <a:cubicBezTo>
                    <a:pt x="35560" y="246380"/>
                    <a:pt x="27559" y="254381"/>
                    <a:pt x="17780" y="254381"/>
                  </a:cubicBezTo>
                  <a:cubicBezTo>
                    <a:pt x="8001" y="254381"/>
                    <a:pt x="0" y="246380"/>
                    <a:pt x="0" y="236601"/>
                  </a:cubicBezTo>
                  <a:lnTo>
                    <a:pt x="0" y="17780"/>
                  </a:lnTo>
                  <a:cubicBezTo>
                    <a:pt x="0" y="8001"/>
                    <a:pt x="8001" y="0"/>
                    <a:pt x="17780" y="0"/>
                  </a:cubicBezTo>
                  <a:cubicBezTo>
                    <a:pt x="27559" y="0"/>
                    <a:pt x="35560" y="8001"/>
                    <a:pt x="35560" y="177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5321" y="140970"/>
              <a:ext cx="35560" cy="346964"/>
            </a:xfrm>
            <a:custGeom>
              <a:avLst/>
              <a:gdLst/>
              <a:ahLst/>
              <a:cxnLst/>
              <a:rect r="r" b="b" t="t" l="l"/>
              <a:pathLst>
                <a:path h="346964" w="35560">
                  <a:moveTo>
                    <a:pt x="35560" y="17780"/>
                  </a:moveTo>
                  <a:lnTo>
                    <a:pt x="35560" y="329184"/>
                  </a:lnTo>
                  <a:cubicBezTo>
                    <a:pt x="35560" y="338963"/>
                    <a:pt x="27559" y="346964"/>
                    <a:pt x="17780" y="346964"/>
                  </a:cubicBezTo>
                  <a:cubicBezTo>
                    <a:pt x="8001" y="346964"/>
                    <a:pt x="0" y="338963"/>
                    <a:pt x="0" y="329184"/>
                  </a:cubicBezTo>
                  <a:lnTo>
                    <a:pt x="0" y="17780"/>
                  </a:lnTo>
                  <a:cubicBezTo>
                    <a:pt x="0" y="8001"/>
                    <a:pt x="8001" y="0"/>
                    <a:pt x="17780" y="0"/>
                  </a:cubicBezTo>
                  <a:cubicBezTo>
                    <a:pt x="27559" y="0"/>
                    <a:pt x="35560" y="8001"/>
                    <a:pt x="35560" y="177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240919"/>
              <a:ext cx="35560" cy="154813"/>
            </a:xfrm>
            <a:custGeom>
              <a:avLst/>
              <a:gdLst/>
              <a:ahLst/>
              <a:cxnLst/>
              <a:rect r="r" b="b" t="t" l="l"/>
              <a:pathLst>
                <a:path h="154813" w="35560">
                  <a:moveTo>
                    <a:pt x="17780" y="0"/>
                  </a:moveTo>
                  <a:cubicBezTo>
                    <a:pt x="8128" y="0"/>
                    <a:pt x="381" y="7620"/>
                    <a:pt x="0" y="17145"/>
                  </a:cubicBezTo>
                  <a:lnTo>
                    <a:pt x="0" y="17145"/>
                  </a:lnTo>
                  <a:lnTo>
                    <a:pt x="0" y="137668"/>
                  </a:lnTo>
                  <a:cubicBezTo>
                    <a:pt x="381" y="147193"/>
                    <a:pt x="8128" y="154813"/>
                    <a:pt x="17780" y="154813"/>
                  </a:cubicBezTo>
                  <a:cubicBezTo>
                    <a:pt x="27559" y="154813"/>
                    <a:pt x="35560" y="146812"/>
                    <a:pt x="35560" y="137033"/>
                  </a:cubicBezTo>
                  <a:lnTo>
                    <a:pt x="35560" y="17780"/>
                  </a:lnTo>
                  <a:cubicBezTo>
                    <a:pt x="35560" y="8001"/>
                    <a:pt x="27559" y="0"/>
                    <a:pt x="177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3068026" y="12763452"/>
            <a:ext cx="607814" cy="2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606" spc="329">
                <a:solidFill>
                  <a:srgbClr val="FFFFFF"/>
                </a:solidFill>
                <a:latin typeface="IBM Plex Sans Condensed Bold"/>
              </a:rPr>
              <a:t>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DAF-Ry_Mffw</dc:identifier>
  <dcterms:modified xsi:type="dcterms:W3CDTF">2011-08-01T06:04:30Z</dcterms:modified>
  <cp:revision>1</cp:revision>
  <dc:title>Plantilla Clipping de medios</dc:title>
</cp:coreProperties>
</file>